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9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955279" y="146304"/>
            <a:ext cx="4236415" cy="6711696"/>
          </a:xfrm>
          <a:prstGeom prst="rect">
            <a:avLst/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778240" y="640080"/>
            <a:ext cx="2103120" cy="2103120"/>
          </a:xfrm>
          <a:prstGeom prst="ellipse">
            <a:avLst/>
          </a:prstGeom>
          <a:solidFill>
            <a:srgbClr val="E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784080" y="1828800"/>
            <a:ext cx="1371600" cy="1371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138160" y="3657600"/>
            <a:ext cx="2377440" cy="2377440"/>
          </a:xfrm>
          <a:prstGeom prst="ellipse">
            <a:avLst/>
          </a:prstGeom>
          <a:solidFill>
            <a:srgbClr val="CAE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149840" y="4663440"/>
            <a:ext cx="1188720" cy="1188720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685800"/>
            <a:ext cx="6126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LIČNI RAZVOJ  /  PLANIRANJE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508760"/>
            <a:ext cx="667512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3600" b="1" i="0">
                <a:solidFill>
                  <a:srgbClr val="183049"/>
                </a:solidFill>
                <a:latin typeface="Aptos"/>
              </a:defRPr>
            </a:pPr>
            <a:r>
              <a:t>PLAN ZA</a:t>
            </a:r>
          </a:p>
          <a:p>
            <a:pPr>
              <a:spcAft>
                <a:spcPts val="500"/>
              </a:spcAft>
              <a:defRPr sz="3600" b="1" i="0">
                <a:solidFill>
                  <a:srgbClr val="183049"/>
                </a:solidFill>
                <a:latin typeface="Aptos"/>
              </a:defRPr>
            </a:pPr>
            <a:r>
              <a:t>2027. GODINU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063240"/>
            <a:ext cx="63093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100" b="1" i="0">
                <a:solidFill>
                  <a:srgbClr val="68A383"/>
                </a:solidFill>
                <a:latin typeface="Aptos"/>
              </a:defRPr>
            </a:pPr>
            <a:r>
              <a:t>Jasnoća, fokus i koraci ka ciljevima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" y="3977639"/>
            <a:ext cx="914400" cy="54864"/>
          </a:xfrm>
          <a:prstGeom prst="rect">
            <a:avLst/>
          </a:prstGeom>
          <a:solidFill>
            <a:srgbClr val="E6B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4315968"/>
            <a:ext cx="60350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500" b="0" i="0">
                <a:solidFill>
                  <a:srgbClr val="2F404E"/>
                </a:solidFill>
                <a:latin typeface="Aptos"/>
              </a:defRPr>
            </a:pPr>
            <a:r>
              <a:t>Radna sveska za osmišljavanje ličnih ciljeva i plana godine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5715000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0" i="0">
                <a:solidFill>
                  <a:srgbClr val="667988"/>
                </a:solidFill>
                <a:latin typeface="Aptos"/>
              </a:defRPr>
            </a:pPr>
            <a:r>
              <a:t>Pripremila: Katarina Lukić</a:t>
            </a:r>
          </a:p>
          <a:p>
            <a:pPr>
              <a:spcAft>
                <a:spcPts val="500"/>
              </a:spcAft>
              <a:defRPr sz="1100" b="0" i="0">
                <a:solidFill>
                  <a:srgbClr val="667988"/>
                </a:solidFill>
                <a:latin typeface="Aptos"/>
              </a:defRPr>
            </a:pPr>
            <a:r>
              <a:t>info@katarinalukic.rs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880360"/>
            <a:ext cx="33832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  <a:defRPr sz="1700" b="1" i="0">
                <a:solidFill>
                  <a:srgbClr val="183049"/>
                </a:solidFill>
                <a:latin typeface="Aptos"/>
              </a:defRPr>
            </a:pPr>
            <a:r>
              <a:t>TVOJA GODINA.</a:t>
            </a:r>
          </a:p>
          <a:p>
            <a:pPr algn="ctr">
              <a:spcAft>
                <a:spcPts val="500"/>
              </a:spcAft>
              <a:defRPr sz="1700" b="1" i="0">
                <a:solidFill>
                  <a:srgbClr val="183049"/>
                </a:solidFill>
                <a:latin typeface="Aptos"/>
              </a:defRPr>
            </a:pPr>
            <a:r>
              <a:t>TVOJ PRAVAC.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PLAN ZA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Sadržaj radne sveske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10789920" cy="566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527048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 i="0">
                <a:solidFill>
                  <a:srgbClr val="68A383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1508760"/>
            <a:ext cx="8961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 i="0">
                <a:solidFill>
                  <a:srgbClr val="183049"/>
                </a:solidFill>
                <a:latin typeface="Aptos"/>
              </a:defRPr>
            </a:pPr>
            <a:r>
              <a:t>Životne dimenzije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130552"/>
            <a:ext cx="10789920" cy="566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240280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 i="0">
                <a:solidFill>
                  <a:srgbClr val="68A383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2221992"/>
            <a:ext cx="8961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 i="0">
                <a:solidFill>
                  <a:srgbClr val="183049"/>
                </a:solidFill>
                <a:latin typeface="Aptos"/>
              </a:defRPr>
            </a:pPr>
            <a:r>
              <a:t>Moje lične vrednosti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843784"/>
            <a:ext cx="10789920" cy="566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953512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 i="0">
                <a:solidFill>
                  <a:srgbClr val="68A383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2935224"/>
            <a:ext cx="8961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 i="0">
                <a:solidFill>
                  <a:srgbClr val="183049"/>
                </a:solidFill>
                <a:latin typeface="Aptos"/>
              </a:defRPr>
            </a:pPr>
            <a:r>
              <a:t>Šta želim da ostvarim u 2027.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557015"/>
            <a:ext cx="10789920" cy="566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66674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 i="0">
                <a:solidFill>
                  <a:srgbClr val="68A383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91640" y="3648456"/>
            <a:ext cx="8961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 i="0">
                <a:solidFill>
                  <a:srgbClr val="183049"/>
                </a:solidFill>
                <a:latin typeface="Aptos"/>
              </a:defRPr>
            </a:pPr>
            <a:r>
              <a:t>Ciljevi: od beta rečenice do alfa cilja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270248"/>
            <a:ext cx="10789920" cy="566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4379976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 i="0">
                <a:solidFill>
                  <a:srgbClr val="68A383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91640" y="4361688"/>
            <a:ext cx="8961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 i="0">
                <a:solidFill>
                  <a:srgbClr val="183049"/>
                </a:solidFill>
                <a:latin typeface="Aptos"/>
              </a:defRPr>
            </a:pPr>
            <a:r>
              <a:t>Moj plan po mesecima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983480"/>
            <a:ext cx="10789920" cy="5669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5093208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 i="0">
                <a:solidFill>
                  <a:srgbClr val="68A383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5074920"/>
            <a:ext cx="8961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 i="0">
                <a:solidFill>
                  <a:srgbClr val="183049"/>
                </a:solidFill>
                <a:latin typeface="Aptos"/>
              </a:defRPr>
            </a:pPr>
            <a:r>
              <a:t>Rezime – najvažniji ciljevi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METODA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Put od želje do cilja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12080" cy="3474720"/>
          </a:xfrm>
          <a:prstGeom prst="roundRect">
            <a:avLst>
              <a:gd name="adj" fmla="val 12000"/>
            </a:avLst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212080" cy="3474720"/>
          </a:xfrm>
          <a:prstGeom prst="roundRect">
            <a:avLst>
              <a:gd name="adj" fmla="val 12000"/>
            </a:avLst>
          </a:prstGeom>
          <a:solidFill>
            <a:srgbClr val="E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173736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700" b="1" i="0">
                <a:solidFill>
                  <a:srgbClr val="183049"/>
                </a:solidFill>
                <a:latin typeface="Aptos"/>
              </a:defRPr>
            </a:pPr>
            <a:r>
              <a:t>OD OTPORA KA PRIHVATANJU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377440"/>
            <a:ext cx="452628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500" b="0" i="0">
                <a:solidFill>
                  <a:srgbClr val="2F404E"/>
                </a:solidFill>
                <a:latin typeface="Aptos"/>
              </a:defRPr>
            </a:pPr>
            <a:r>
              <a:t>Primetite prvu misao ili reakciju koja se pojavi kada razmišljate o svom cilju. Zapišite je iskreno, bez procenjivanja.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1737360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700" b="1" i="0">
                <a:solidFill>
                  <a:srgbClr val="68A383"/>
                </a:solidFill>
                <a:latin typeface="Aptos"/>
              </a:defRPr>
            </a:pPr>
            <a:r>
              <a:t>OD BETE KA ALFI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377440"/>
            <a:ext cx="452628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500" b="0" i="0">
                <a:solidFill>
                  <a:srgbClr val="2F404E"/>
                </a:solidFill>
                <a:latin typeface="Aptos"/>
              </a:defRPr>
            </a:pPr>
            <a:r>
              <a:t>Zatim pronađite pozitivnu formulaciju koja vam prirodno odgovara i otvara prostor za sledeći korak.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60520" y="5257800"/>
            <a:ext cx="3886200" cy="731520"/>
          </a:xfrm>
          <a:prstGeom prst="roundRect">
            <a:avLst>
              <a:gd name="adj" fmla="val 12000"/>
            </a:avLst>
          </a:prstGeom>
          <a:solidFill>
            <a:srgbClr val="183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9120" y="5440680"/>
            <a:ext cx="3429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  <a:defRPr sz="2500" b="1" i="0">
                <a:solidFill>
                  <a:srgbClr val="FFFFFF"/>
                </a:solidFill>
                <a:latin typeface="Aptos"/>
              </a:defRPr>
            </a:pPr>
            <a:r>
              <a:t>β   →   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MAPA GODINE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Životne dimenzije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298448"/>
            <a:ext cx="178308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02920" y="1298448"/>
            <a:ext cx="1783080" cy="502920"/>
          </a:xfrm>
          <a:prstGeom prst="roundRect">
            <a:avLst>
              <a:gd name="adj" fmla="val 12000"/>
            </a:avLst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6072" y="1444752"/>
            <a:ext cx="163677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LIČNA</a:t>
            </a:r>
          </a:p>
        </p:txBody>
      </p:sp>
      <p:sp>
        <p:nvSpPr>
          <p:cNvPr id="10" name="Oval 9"/>
          <p:cNvSpPr/>
          <p:nvPr/>
        </p:nvSpPr>
        <p:spPr>
          <a:xfrm>
            <a:off x="621792" y="2048255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6384" y="196596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Lične vrednosti</a:t>
            </a:r>
          </a:p>
        </p:txBody>
      </p:sp>
      <p:sp>
        <p:nvSpPr>
          <p:cNvPr id="12" name="Oval 11"/>
          <p:cNvSpPr/>
          <p:nvPr/>
        </p:nvSpPr>
        <p:spPr>
          <a:xfrm>
            <a:off x="621792" y="2496311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" y="2414015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Obrazovanje</a:t>
            </a:r>
          </a:p>
        </p:txBody>
      </p:sp>
      <p:sp>
        <p:nvSpPr>
          <p:cNvPr id="14" name="Oval 13"/>
          <p:cNvSpPr/>
          <p:nvPr/>
        </p:nvSpPr>
        <p:spPr>
          <a:xfrm>
            <a:off x="621792" y="294436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6384" y="286207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Finansije</a:t>
            </a:r>
          </a:p>
        </p:txBody>
      </p:sp>
      <p:sp>
        <p:nvSpPr>
          <p:cNvPr id="16" name="Oval 15"/>
          <p:cNvSpPr/>
          <p:nvPr/>
        </p:nvSpPr>
        <p:spPr>
          <a:xfrm>
            <a:off x="621792" y="339242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6384" y="3310128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Zdravlje</a:t>
            </a:r>
          </a:p>
        </p:txBody>
      </p:sp>
      <p:sp>
        <p:nvSpPr>
          <p:cNvPr id="18" name="Oval 17"/>
          <p:cNvSpPr/>
          <p:nvPr/>
        </p:nvSpPr>
        <p:spPr>
          <a:xfrm>
            <a:off x="621792" y="3840479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86384" y="3758183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Ishrana</a:t>
            </a:r>
          </a:p>
        </p:txBody>
      </p:sp>
      <p:sp>
        <p:nvSpPr>
          <p:cNvPr id="20" name="Oval 19"/>
          <p:cNvSpPr/>
          <p:nvPr/>
        </p:nvSpPr>
        <p:spPr>
          <a:xfrm>
            <a:off x="621792" y="428853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86384" y="420624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Sport</a:t>
            </a:r>
          </a:p>
        </p:txBody>
      </p:sp>
      <p:sp>
        <p:nvSpPr>
          <p:cNvPr id="22" name="Oval 21"/>
          <p:cNvSpPr/>
          <p:nvPr/>
        </p:nvSpPr>
        <p:spPr>
          <a:xfrm>
            <a:off x="621792" y="4736592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6384" y="4654296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Životni prostor</a:t>
            </a:r>
          </a:p>
        </p:txBody>
      </p:sp>
      <p:sp>
        <p:nvSpPr>
          <p:cNvPr id="24" name="Oval 23"/>
          <p:cNvSpPr/>
          <p:nvPr/>
        </p:nvSpPr>
        <p:spPr>
          <a:xfrm>
            <a:off x="621792" y="518464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86384" y="510235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Kontakt sa prirodom</a:t>
            </a:r>
          </a:p>
        </p:txBody>
      </p:sp>
      <p:sp>
        <p:nvSpPr>
          <p:cNvPr id="26" name="Oval 25"/>
          <p:cNvSpPr/>
          <p:nvPr/>
        </p:nvSpPr>
        <p:spPr>
          <a:xfrm>
            <a:off x="621792" y="563270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86384" y="5550408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Hobi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852928" y="1298448"/>
            <a:ext cx="178308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2852928" y="1298448"/>
            <a:ext cx="1783080" cy="502920"/>
          </a:xfrm>
          <a:prstGeom prst="roundRect">
            <a:avLst>
              <a:gd name="adj" fmla="val 12000"/>
            </a:avLst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926080" y="1444752"/>
            <a:ext cx="163677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DRUŠTVENA</a:t>
            </a:r>
          </a:p>
        </p:txBody>
      </p:sp>
      <p:sp>
        <p:nvSpPr>
          <p:cNvPr id="31" name="Oval 30"/>
          <p:cNvSpPr/>
          <p:nvPr/>
        </p:nvSpPr>
        <p:spPr>
          <a:xfrm>
            <a:off x="2971800" y="2048255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136392" y="196596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Partner</a:t>
            </a:r>
          </a:p>
        </p:txBody>
      </p:sp>
      <p:sp>
        <p:nvSpPr>
          <p:cNvPr id="33" name="Oval 32"/>
          <p:cNvSpPr/>
          <p:nvPr/>
        </p:nvSpPr>
        <p:spPr>
          <a:xfrm>
            <a:off x="2971800" y="2496311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136392" y="2414015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Prijatelji</a:t>
            </a:r>
          </a:p>
        </p:txBody>
      </p:sp>
      <p:sp>
        <p:nvSpPr>
          <p:cNvPr id="35" name="Oval 34"/>
          <p:cNvSpPr/>
          <p:nvPr/>
        </p:nvSpPr>
        <p:spPr>
          <a:xfrm>
            <a:off x="2971800" y="294436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3136392" y="286207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Nova poznanstva</a:t>
            </a:r>
          </a:p>
        </p:txBody>
      </p:sp>
      <p:sp>
        <p:nvSpPr>
          <p:cNvPr id="37" name="Oval 36"/>
          <p:cNvSpPr/>
          <p:nvPr/>
        </p:nvSpPr>
        <p:spPr>
          <a:xfrm>
            <a:off x="2971800" y="339242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136392" y="3310128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Unapređenje postojećih odnosa</a:t>
            </a:r>
          </a:p>
        </p:txBody>
      </p:sp>
      <p:sp>
        <p:nvSpPr>
          <p:cNvPr id="39" name="Oval 38"/>
          <p:cNvSpPr/>
          <p:nvPr/>
        </p:nvSpPr>
        <p:spPr>
          <a:xfrm>
            <a:off x="2971800" y="3840479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136392" y="3758183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Obnavljanje prekinutih odnosa</a:t>
            </a:r>
          </a:p>
        </p:txBody>
      </p:sp>
      <p:sp>
        <p:nvSpPr>
          <p:cNvPr id="41" name="Oval 40"/>
          <p:cNvSpPr/>
          <p:nvPr/>
        </p:nvSpPr>
        <p:spPr>
          <a:xfrm>
            <a:off x="2971800" y="428853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136392" y="420624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Sekcije, klubovi i zajedničke aktivnosti</a:t>
            </a:r>
          </a:p>
        </p:txBody>
      </p:sp>
      <p:sp>
        <p:nvSpPr>
          <p:cNvPr id="43" name="Oval 42"/>
          <p:cNvSpPr/>
          <p:nvPr/>
        </p:nvSpPr>
        <p:spPr>
          <a:xfrm>
            <a:off x="2971800" y="4736592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136392" y="4654296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Kulturne ili druge manifestacije</a:t>
            </a:r>
          </a:p>
        </p:txBody>
      </p:sp>
      <p:sp>
        <p:nvSpPr>
          <p:cNvPr id="45" name="Oval 44"/>
          <p:cNvSpPr/>
          <p:nvPr/>
        </p:nvSpPr>
        <p:spPr>
          <a:xfrm>
            <a:off x="2971800" y="518464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3136392" y="510235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Druženje i upoznavanje sebe i svojih potreba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202936" y="1298448"/>
            <a:ext cx="178308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5202936" y="1298448"/>
            <a:ext cx="1783080" cy="502920"/>
          </a:xfrm>
          <a:prstGeom prst="roundRect">
            <a:avLst>
              <a:gd name="adj" fmla="val 12000"/>
            </a:avLst>
          </a:prstGeom>
          <a:solidFill>
            <a:srgbClr val="183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5276088" y="1444752"/>
            <a:ext cx="163677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PROFESIONALNA</a:t>
            </a:r>
          </a:p>
        </p:txBody>
      </p:sp>
      <p:sp>
        <p:nvSpPr>
          <p:cNvPr id="50" name="Oval 49"/>
          <p:cNvSpPr/>
          <p:nvPr/>
        </p:nvSpPr>
        <p:spPr>
          <a:xfrm>
            <a:off x="5321808" y="2048255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5486400" y="196596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Ciljevi</a:t>
            </a:r>
          </a:p>
        </p:txBody>
      </p:sp>
      <p:sp>
        <p:nvSpPr>
          <p:cNvPr id="52" name="Oval 51"/>
          <p:cNvSpPr/>
          <p:nvPr/>
        </p:nvSpPr>
        <p:spPr>
          <a:xfrm>
            <a:off x="5321808" y="2496311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486400" y="2414015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Vizija</a:t>
            </a:r>
          </a:p>
        </p:txBody>
      </p:sp>
      <p:sp>
        <p:nvSpPr>
          <p:cNvPr id="54" name="Oval 53"/>
          <p:cNvSpPr/>
          <p:nvPr/>
        </p:nvSpPr>
        <p:spPr>
          <a:xfrm>
            <a:off x="5321808" y="294436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5486400" y="286207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Misija</a:t>
            </a:r>
          </a:p>
        </p:txBody>
      </p:sp>
      <p:sp>
        <p:nvSpPr>
          <p:cNvPr id="56" name="Oval 55"/>
          <p:cNvSpPr/>
          <p:nvPr/>
        </p:nvSpPr>
        <p:spPr>
          <a:xfrm>
            <a:off x="5321808" y="339242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5486400" y="3310128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Motiv</a:t>
            </a:r>
          </a:p>
        </p:txBody>
      </p:sp>
      <p:sp>
        <p:nvSpPr>
          <p:cNvPr id="58" name="Oval 57"/>
          <p:cNvSpPr/>
          <p:nvPr/>
        </p:nvSpPr>
        <p:spPr>
          <a:xfrm>
            <a:off x="5321808" y="3840479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5486400" y="3758183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Privatni posao</a:t>
            </a:r>
          </a:p>
        </p:txBody>
      </p:sp>
      <p:sp>
        <p:nvSpPr>
          <p:cNvPr id="60" name="Oval 59"/>
          <p:cNvSpPr/>
          <p:nvPr/>
        </p:nvSpPr>
        <p:spPr>
          <a:xfrm>
            <a:off x="5321808" y="428853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5486400" y="420624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Rezultati i zadovoljstvo na poslu</a:t>
            </a:r>
          </a:p>
        </p:txBody>
      </p:sp>
      <p:sp>
        <p:nvSpPr>
          <p:cNvPr id="62" name="Oval 61"/>
          <p:cNvSpPr/>
          <p:nvPr/>
        </p:nvSpPr>
        <p:spPr>
          <a:xfrm>
            <a:off x="5321808" y="4736592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5486400" y="4654296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Unapređenja</a:t>
            </a:r>
          </a:p>
        </p:txBody>
      </p:sp>
      <p:sp>
        <p:nvSpPr>
          <p:cNvPr id="64" name="Oval 63"/>
          <p:cNvSpPr/>
          <p:nvPr/>
        </p:nvSpPr>
        <p:spPr>
          <a:xfrm>
            <a:off x="5321808" y="518464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5486400" y="510235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Edukacija</a:t>
            </a:r>
          </a:p>
        </p:txBody>
      </p:sp>
      <p:sp>
        <p:nvSpPr>
          <p:cNvPr id="66" name="Oval 65"/>
          <p:cNvSpPr/>
          <p:nvPr/>
        </p:nvSpPr>
        <p:spPr>
          <a:xfrm>
            <a:off x="5321808" y="563270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5486400" y="5550408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Promena karijere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552944" y="1298448"/>
            <a:ext cx="178308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7552944" y="1298448"/>
            <a:ext cx="1783080" cy="502920"/>
          </a:xfrm>
          <a:prstGeom prst="roundRect">
            <a:avLst>
              <a:gd name="adj" fmla="val 12000"/>
            </a:avLst>
          </a:prstGeom>
          <a:solidFill>
            <a:srgbClr val="E6B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7626096" y="1444752"/>
            <a:ext cx="163677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PORODIČNA</a:t>
            </a:r>
          </a:p>
        </p:txBody>
      </p:sp>
      <p:sp>
        <p:nvSpPr>
          <p:cNvPr id="71" name="Oval 70"/>
          <p:cNvSpPr/>
          <p:nvPr/>
        </p:nvSpPr>
        <p:spPr>
          <a:xfrm>
            <a:off x="7671816" y="2048255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7836408" y="1965960"/>
            <a:ext cx="1389888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Roditelji</a:t>
            </a:r>
          </a:p>
        </p:txBody>
      </p:sp>
      <p:sp>
        <p:nvSpPr>
          <p:cNvPr id="73" name="Oval 72"/>
          <p:cNvSpPr/>
          <p:nvPr/>
        </p:nvSpPr>
        <p:spPr>
          <a:xfrm>
            <a:off x="7671816" y="2560320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7836408" y="2478024"/>
            <a:ext cx="1389888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Deca</a:t>
            </a:r>
          </a:p>
        </p:txBody>
      </p:sp>
      <p:sp>
        <p:nvSpPr>
          <p:cNvPr id="75" name="Oval 74"/>
          <p:cNvSpPr/>
          <p:nvPr/>
        </p:nvSpPr>
        <p:spPr>
          <a:xfrm>
            <a:off x="7671816" y="307238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7836408" y="2990088"/>
            <a:ext cx="1389888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Sestre i braća</a:t>
            </a:r>
          </a:p>
        </p:txBody>
      </p:sp>
      <p:sp>
        <p:nvSpPr>
          <p:cNvPr id="77" name="Oval 76"/>
          <p:cNvSpPr/>
          <p:nvPr/>
        </p:nvSpPr>
        <p:spPr>
          <a:xfrm>
            <a:off x="7671816" y="358444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7836408" y="3502152"/>
            <a:ext cx="1389888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Šira porodica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902952" y="1298448"/>
            <a:ext cx="178308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ounded Rectangle 79"/>
          <p:cNvSpPr/>
          <p:nvPr/>
        </p:nvSpPr>
        <p:spPr>
          <a:xfrm>
            <a:off x="9902952" y="1298448"/>
            <a:ext cx="1783080" cy="502920"/>
          </a:xfrm>
          <a:prstGeom prst="roundRect">
            <a:avLst>
              <a:gd name="adj" fmla="val 12000"/>
            </a:avLst>
          </a:prstGeom>
          <a:solidFill>
            <a:srgbClr val="6F8F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9976104" y="1444752"/>
            <a:ext cx="163677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DUHOVNA</a:t>
            </a:r>
          </a:p>
        </p:txBody>
      </p:sp>
      <p:sp>
        <p:nvSpPr>
          <p:cNvPr id="82" name="Oval 81"/>
          <p:cNvSpPr/>
          <p:nvPr/>
        </p:nvSpPr>
        <p:spPr>
          <a:xfrm>
            <a:off x="10021824" y="2048255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10186416" y="196596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Lična vera</a:t>
            </a:r>
          </a:p>
        </p:txBody>
      </p:sp>
      <p:sp>
        <p:nvSpPr>
          <p:cNvPr id="84" name="Oval 83"/>
          <p:cNvSpPr/>
          <p:nvPr/>
        </p:nvSpPr>
        <p:spPr>
          <a:xfrm>
            <a:off x="10021824" y="2496311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10186416" y="2414015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Mentalno blagostanje</a:t>
            </a:r>
          </a:p>
        </p:txBody>
      </p:sp>
      <p:sp>
        <p:nvSpPr>
          <p:cNvPr id="86" name="Oval 85"/>
          <p:cNvSpPr/>
          <p:nvPr/>
        </p:nvSpPr>
        <p:spPr>
          <a:xfrm>
            <a:off x="10021824" y="294436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10186416" y="286207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Emotivna zrelost</a:t>
            </a:r>
          </a:p>
        </p:txBody>
      </p:sp>
      <p:sp>
        <p:nvSpPr>
          <p:cNvPr id="88" name="Oval 87"/>
          <p:cNvSpPr/>
          <p:nvPr/>
        </p:nvSpPr>
        <p:spPr>
          <a:xfrm>
            <a:off x="10021824" y="339242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10186416" y="3310128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Unutrašnja ravnoteža</a:t>
            </a:r>
          </a:p>
        </p:txBody>
      </p:sp>
      <p:sp>
        <p:nvSpPr>
          <p:cNvPr id="90" name="Oval 89"/>
          <p:cNvSpPr/>
          <p:nvPr/>
        </p:nvSpPr>
        <p:spPr>
          <a:xfrm>
            <a:off x="10021824" y="3840479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10186416" y="3758183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Životni zadatak</a:t>
            </a:r>
          </a:p>
        </p:txBody>
      </p:sp>
      <p:sp>
        <p:nvSpPr>
          <p:cNvPr id="92" name="Oval 91"/>
          <p:cNvSpPr/>
          <p:nvPr/>
        </p:nvSpPr>
        <p:spPr>
          <a:xfrm>
            <a:off x="10021824" y="428853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TextBox 92"/>
          <p:cNvSpPr txBox="1"/>
          <p:nvPr/>
        </p:nvSpPr>
        <p:spPr>
          <a:xfrm>
            <a:off x="10186416" y="4206240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Meditacija</a:t>
            </a:r>
          </a:p>
        </p:txBody>
      </p:sp>
      <p:sp>
        <p:nvSpPr>
          <p:cNvPr id="94" name="Oval 93"/>
          <p:cNvSpPr/>
          <p:nvPr/>
        </p:nvSpPr>
        <p:spPr>
          <a:xfrm>
            <a:off x="10021824" y="4736592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10186416" y="4654296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Molitve</a:t>
            </a:r>
          </a:p>
        </p:txBody>
      </p:sp>
      <p:sp>
        <p:nvSpPr>
          <p:cNvPr id="96" name="Oval 95"/>
          <p:cNvSpPr/>
          <p:nvPr/>
        </p:nvSpPr>
        <p:spPr>
          <a:xfrm>
            <a:off x="10021824" y="518464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10186416" y="5102352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Duhovna iskustva</a:t>
            </a:r>
          </a:p>
        </p:txBody>
      </p:sp>
      <p:sp>
        <p:nvSpPr>
          <p:cNvPr id="98" name="Oval 97"/>
          <p:cNvSpPr/>
          <p:nvPr/>
        </p:nvSpPr>
        <p:spPr>
          <a:xfrm>
            <a:off x="10021824" y="563270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TextBox 98"/>
          <p:cNvSpPr txBox="1"/>
          <p:nvPr/>
        </p:nvSpPr>
        <p:spPr>
          <a:xfrm>
            <a:off x="10186416" y="5550408"/>
            <a:ext cx="138988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30" b="0" i="0">
                <a:solidFill>
                  <a:srgbClr val="2F404E"/>
                </a:solidFill>
                <a:latin typeface="Aptos"/>
              </a:defRPr>
            </a:pPr>
            <a:r>
              <a:t>Terapijske radionice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POLAZNA TAČKA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Moje lične vrednosti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98448"/>
            <a:ext cx="557784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0120" y="165506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24712" y="1572768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Ulažem u sebe i svoj lični razvoj</a:t>
            </a:r>
          </a:p>
        </p:txBody>
      </p:sp>
      <p:sp>
        <p:nvSpPr>
          <p:cNvPr id="10" name="Oval 9"/>
          <p:cNvSpPr/>
          <p:nvPr/>
        </p:nvSpPr>
        <p:spPr>
          <a:xfrm>
            <a:off x="960120" y="2194560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24712" y="2112264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Gradim kvalitetne odnose sa porodicom i ljudima oko sebe, uz obostrani trud</a:t>
            </a:r>
          </a:p>
        </p:txBody>
      </p:sp>
      <p:sp>
        <p:nvSpPr>
          <p:cNvPr id="12" name="Oval 11"/>
          <p:cNvSpPr/>
          <p:nvPr/>
        </p:nvSpPr>
        <p:spPr>
          <a:xfrm>
            <a:off x="960120" y="273405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24712" y="2651760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Postavljam ciljeve i korak po korak ih ostvarujem</a:t>
            </a:r>
          </a:p>
        </p:txBody>
      </p:sp>
      <p:sp>
        <p:nvSpPr>
          <p:cNvPr id="14" name="Oval 13"/>
          <p:cNvSpPr/>
          <p:nvPr/>
        </p:nvSpPr>
        <p:spPr>
          <a:xfrm>
            <a:off x="960120" y="3273552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24712" y="3191256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Razumem svoje emocije, prepoznajem prepreke i strahove i učim da ih prevazilazim</a:t>
            </a:r>
          </a:p>
        </p:txBody>
      </p:sp>
      <p:sp>
        <p:nvSpPr>
          <p:cNvPr id="16" name="Oval 15"/>
          <p:cNvSpPr/>
          <p:nvPr/>
        </p:nvSpPr>
        <p:spPr>
          <a:xfrm>
            <a:off x="960120" y="3813048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24712" y="3730752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Negujem lepotu i dobrobit iznutra i spolja</a:t>
            </a:r>
          </a:p>
        </p:txBody>
      </p:sp>
      <p:sp>
        <p:nvSpPr>
          <p:cNvPr id="18" name="Oval 17"/>
          <p:cNvSpPr/>
          <p:nvPr/>
        </p:nvSpPr>
        <p:spPr>
          <a:xfrm>
            <a:off x="960120" y="4352544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24712" y="4270248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Pružam podršku drugima i otvorena sam da je primim</a:t>
            </a:r>
          </a:p>
        </p:txBody>
      </p:sp>
      <p:sp>
        <p:nvSpPr>
          <p:cNvPr id="20" name="Oval 19"/>
          <p:cNvSpPr/>
          <p:nvPr/>
        </p:nvSpPr>
        <p:spPr>
          <a:xfrm>
            <a:off x="960120" y="4892040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24712" y="4809744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Prepoznajem svoju vrednost i aktivno usmeravam svoj život</a:t>
            </a:r>
          </a:p>
        </p:txBody>
      </p:sp>
      <p:sp>
        <p:nvSpPr>
          <p:cNvPr id="22" name="Oval 21"/>
          <p:cNvSpPr/>
          <p:nvPr/>
        </p:nvSpPr>
        <p:spPr>
          <a:xfrm>
            <a:off x="960120" y="543153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24712" y="5349240"/>
            <a:ext cx="4864608" cy="5394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50" b="0" i="0">
                <a:solidFill>
                  <a:srgbClr val="2F404E"/>
                </a:solidFill>
                <a:latin typeface="Aptos"/>
              </a:defRPr>
            </a:pPr>
            <a:r>
              <a:t>Biram ono što podržava moje dobro i razvoj, a u životu stvaram više prostora za ljubav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37960" y="1298448"/>
            <a:ext cx="493776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675120" y="1389888"/>
            <a:ext cx="46634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MOJE LIČNE VREDNOSTI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84264" y="1737360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684264" y="2066543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684264" y="2395727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684264" y="2724911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684264" y="3054095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684264" y="3383279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684264" y="3712463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684264" y="4041648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684264" y="4370832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684264" y="4700016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684264" y="5029200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684264" y="5358384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684264" y="5687568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6684264" y="6016752"/>
            <a:ext cx="46451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ŽELJE I NAMERE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Šta želim da ostvarim u 2027.?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98448"/>
            <a:ext cx="4937760" cy="4983480"/>
          </a:xfrm>
          <a:prstGeom prst="roundRect">
            <a:avLst>
              <a:gd name="adj" fmla="val 12000"/>
            </a:avLst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72768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 i="0">
                <a:solidFill>
                  <a:srgbClr val="3D8BBE"/>
                </a:solidFill>
                <a:latin typeface="Aptos"/>
              </a:defRPr>
            </a:pPr>
            <a:r>
              <a:t>PRIMERI</a:t>
            </a:r>
          </a:p>
        </p:txBody>
      </p:sp>
      <p:sp>
        <p:nvSpPr>
          <p:cNvPr id="9" name="Oval 8"/>
          <p:cNvSpPr/>
          <p:nvPr/>
        </p:nvSpPr>
        <p:spPr>
          <a:xfrm>
            <a:off x="960120" y="213969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24712" y="2057400"/>
            <a:ext cx="4178808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0" i="0">
                <a:solidFill>
                  <a:srgbClr val="2F404E"/>
                </a:solidFill>
                <a:latin typeface="Aptos"/>
              </a:defRPr>
            </a:pPr>
            <a:r>
              <a:t>Da promenim stan</a:t>
            </a:r>
          </a:p>
        </p:txBody>
      </p:sp>
      <p:sp>
        <p:nvSpPr>
          <p:cNvPr id="11" name="Oval 10"/>
          <p:cNvSpPr/>
          <p:nvPr/>
        </p:nvSpPr>
        <p:spPr>
          <a:xfrm>
            <a:off x="960120" y="273405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24712" y="2651760"/>
            <a:ext cx="4178808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0" i="0">
                <a:solidFill>
                  <a:srgbClr val="2F404E"/>
                </a:solidFill>
                <a:latin typeface="Aptos"/>
              </a:defRPr>
            </a:pPr>
            <a:r>
              <a:t>Da unapredim odnose sa partnerom i decom</a:t>
            </a:r>
          </a:p>
        </p:txBody>
      </p:sp>
      <p:sp>
        <p:nvSpPr>
          <p:cNvPr id="13" name="Oval 12"/>
          <p:cNvSpPr/>
          <p:nvPr/>
        </p:nvSpPr>
        <p:spPr>
          <a:xfrm>
            <a:off x="960120" y="3328415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24712" y="3246120"/>
            <a:ext cx="4178808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0" i="0">
                <a:solidFill>
                  <a:srgbClr val="2F404E"/>
                </a:solidFill>
                <a:latin typeface="Aptos"/>
              </a:defRPr>
            </a:pPr>
            <a:r>
              <a:t>Da naučim engleski jezik</a:t>
            </a:r>
          </a:p>
        </p:txBody>
      </p:sp>
      <p:sp>
        <p:nvSpPr>
          <p:cNvPr id="15" name="Oval 14"/>
          <p:cNvSpPr/>
          <p:nvPr/>
        </p:nvSpPr>
        <p:spPr>
          <a:xfrm>
            <a:off x="960120" y="392277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4712" y="3840480"/>
            <a:ext cx="4178808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0" i="0">
                <a:solidFill>
                  <a:srgbClr val="2F404E"/>
                </a:solidFill>
                <a:latin typeface="Aptos"/>
              </a:defRPr>
            </a:pPr>
            <a:r>
              <a:t>Da se osećam dobro u svojoj koži</a:t>
            </a:r>
          </a:p>
        </p:txBody>
      </p:sp>
      <p:sp>
        <p:nvSpPr>
          <p:cNvPr id="17" name="Oval 16"/>
          <p:cNvSpPr/>
          <p:nvPr/>
        </p:nvSpPr>
        <p:spPr>
          <a:xfrm>
            <a:off x="960120" y="451713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24712" y="4434840"/>
            <a:ext cx="4178808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0" i="0">
                <a:solidFill>
                  <a:srgbClr val="2F404E"/>
                </a:solidFill>
                <a:latin typeface="Aptos"/>
              </a:defRPr>
            </a:pPr>
            <a:r>
              <a:t>Da kupim auto</a:t>
            </a:r>
          </a:p>
        </p:txBody>
      </p:sp>
      <p:sp>
        <p:nvSpPr>
          <p:cNvPr id="19" name="Oval 18"/>
          <p:cNvSpPr/>
          <p:nvPr/>
        </p:nvSpPr>
        <p:spPr>
          <a:xfrm>
            <a:off x="960120" y="5111496"/>
            <a:ext cx="73152" cy="73152"/>
          </a:xfrm>
          <a:prstGeom prst="ellipse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24712" y="5029200"/>
            <a:ext cx="4178808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0" i="0">
                <a:solidFill>
                  <a:srgbClr val="2F404E"/>
                </a:solidFill>
                <a:latin typeface="Aptos"/>
              </a:defRPr>
            </a:pPr>
            <a:r>
              <a:t>Da upišem jogu, kurs italijanskog jezika ili neku drugu aktivnost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89320" y="1298448"/>
            <a:ext cx="5486400" cy="4983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126480" y="1389888"/>
            <a:ext cx="5212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DOPIŠITE SVOJE GLAVNE ŽELJE I CILJEVE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35624" y="1737360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135624" y="2066543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135624" y="2395727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135624" y="2724911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135624" y="3054095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135624" y="3383279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135624" y="3712463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135624" y="4041648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135624" y="4370832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135624" y="4700016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135624" y="5029200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135624" y="5358384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135624" y="5687568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135624" y="6016752"/>
            <a:ext cx="519379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RAD NA CILJEVIMA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Lična dimenzija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789920" cy="786384"/>
          </a:xfrm>
          <a:prstGeom prst="roundRect">
            <a:avLst>
              <a:gd name="adj" fmla="val 12000"/>
            </a:avLst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89888"/>
            <a:ext cx="10241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20" b="0" i="0">
                <a:solidFill>
                  <a:srgbClr val="183049"/>
                </a:solidFill>
                <a:latin typeface="Aptos"/>
              </a:defRPr>
            </a:pPr>
            <a:r>
              <a:t>Lične vrednosti  •  Obrazovanje  •  Finansije  •  Zdravlje  •  Ishrana  •  Sport  •  Životni prostor  •  Hobi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6771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3D8BBE"/>
                </a:solidFill>
                <a:latin typeface="Aptos"/>
              </a:defRPr>
            </a:pPr>
            <a:r>
              <a:t>1. IZABERITE CILJ KOJI VAM JE VAŽAN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615184"/>
            <a:ext cx="10789920" cy="6583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706624"/>
            <a:ext cx="10515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CILJ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2104" y="305409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456432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2. BETA REČENICA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3456432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Prva misao ili reakcija koja se pojavi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794760"/>
            <a:ext cx="10789920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" y="4233672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32104" y="456285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68A383"/>
                </a:solidFill>
                <a:latin typeface="Aptos"/>
              </a:defRPr>
            </a:pPr>
            <a:r>
              <a:t>3. ALFA CILJ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3160" y="4892040"/>
            <a:ext cx="8869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Pozitivna formulacija koja vam prirodno odgovara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5230368"/>
            <a:ext cx="1078992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32104" y="5669279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2104" y="5998464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RAD NA CILJEVIMA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Društvena dimenzija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789920" cy="786384"/>
          </a:xfrm>
          <a:prstGeom prst="roundRect">
            <a:avLst>
              <a:gd name="adj" fmla="val 12000"/>
            </a:avLst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89888"/>
            <a:ext cx="10241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20" b="0" i="0">
                <a:solidFill>
                  <a:srgbClr val="183049"/>
                </a:solidFill>
                <a:latin typeface="Aptos"/>
              </a:defRPr>
            </a:pPr>
            <a:r>
              <a:t>Partner  •  Prijatelji  •  Nova poznanstva  •  Unapređenje postojećih odnosa  •  Obnavljanje prekinutih odnosa  •  Razni kursevi  •  Kulturne ili druge manifestacije  •  Druženje i upoznavanje sebe i svojih potreba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6771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3D8BBE"/>
                </a:solidFill>
                <a:latin typeface="Aptos"/>
              </a:defRPr>
            </a:pPr>
            <a:r>
              <a:t>1. IZABERITE CILJ KOJI VAM JE VAŽAN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615184"/>
            <a:ext cx="10789920" cy="6583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706624"/>
            <a:ext cx="10515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CILJ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2104" y="305409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456432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2. BETA REČENICA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3456432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Prva misao ili reakcija koja se pojavi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794760"/>
            <a:ext cx="10789920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" y="4233672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32104" y="456285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68A383"/>
                </a:solidFill>
                <a:latin typeface="Aptos"/>
              </a:defRPr>
            </a:pPr>
            <a:r>
              <a:t>3. ALFA CILJ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3160" y="4892040"/>
            <a:ext cx="8869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Pozitivna formulacija koja vam prirodno odgovara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5230368"/>
            <a:ext cx="1078992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32104" y="5669279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2104" y="5998464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RAD NA CILJEVIMA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Profesionalna dimenzija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789920" cy="786384"/>
          </a:xfrm>
          <a:prstGeom prst="roundRect">
            <a:avLst>
              <a:gd name="adj" fmla="val 12000"/>
            </a:avLst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89888"/>
            <a:ext cx="10241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20" b="0" i="0">
                <a:solidFill>
                  <a:srgbClr val="183049"/>
                </a:solidFill>
                <a:latin typeface="Aptos"/>
              </a:defRPr>
            </a:pPr>
            <a:r>
              <a:t>Ciljevi  •  Vizija  •  Misija  •  Motiv  •  Privatni posao  •  Rezultati i zadovoljstvo na poslu  •  Unapređenja  •  Edukacija  •  Promena karijere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6771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3D8BBE"/>
                </a:solidFill>
                <a:latin typeface="Aptos"/>
              </a:defRPr>
            </a:pPr>
            <a:r>
              <a:t>1. IZABERITE CILJ KOJI VAM JE VAŽAN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615184"/>
            <a:ext cx="10789920" cy="6583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706624"/>
            <a:ext cx="10515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CILJ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2104" y="305409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456432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2. BETA REČENICA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3456432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Prva misao ili reakcija koja se pojavi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794760"/>
            <a:ext cx="10789920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" y="4233672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32104" y="456285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68A383"/>
                </a:solidFill>
                <a:latin typeface="Aptos"/>
              </a:defRPr>
            </a:pPr>
            <a:r>
              <a:t>3. ALFA CILJ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3160" y="4892040"/>
            <a:ext cx="8869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Pozitivna formulacija koja vam prirodno odgovara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5230368"/>
            <a:ext cx="1078992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32104" y="5669279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2104" y="5998464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RAD NA CILJEVIMA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Porodična dimenzija / emotivni život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789920" cy="786384"/>
          </a:xfrm>
          <a:prstGeom prst="roundRect">
            <a:avLst>
              <a:gd name="adj" fmla="val 12000"/>
            </a:avLst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89888"/>
            <a:ext cx="10241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20" b="0" i="0">
                <a:solidFill>
                  <a:srgbClr val="183049"/>
                </a:solidFill>
                <a:latin typeface="Aptos"/>
              </a:defRPr>
            </a:pPr>
            <a:r>
              <a:t>Roditelji  •  Deca  •  Sestre i braća  •  Šira porodica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6771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3D8BBE"/>
                </a:solidFill>
                <a:latin typeface="Aptos"/>
              </a:defRPr>
            </a:pPr>
            <a:r>
              <a:t>1. IZABERITE CILJ KOJI VAM JE VAŽAN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615184"/>
            <a:ext cx="10789920" cy="6583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706624"/>
            <a:ext cx="10515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CILJ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2104" y="305409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456432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2. BETA REČENICA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3456432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Prva misao ili reakcija koja se pojavi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794760"/>
            <a:ext cx="10789920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" y="4233672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32104" y="456285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68A383"/>
                </a:solidFill>
                <a:latin typeface="Aptos"/>
              </a:defRPr>
            </a:pPr>
            <a:r>
              <a:t>3. ALFA CILJ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3160" y="4892040"/>
            <a:ext cx="8869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Pozitivna formulacija koja vam prirodno odgovara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5230368"/>
            <a:ext cx="1078992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32104" y="5669279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2104" y="5998464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RAD NA CILJEVIMA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Duhovna dimenzija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10789920" cy="786384"/>
          </a:xfrm>
          <a:prstGeom prst="roundRect">
            <a:avLst>
              <a:gd name="adj" fmla="val 12000"/>
            </a:avLst>
          </a:prstGeom>
          <a:solidFill>
            <a:srgbClr val="E1F1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89888"/>
            <a:ext cx="10241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20" b="0" i="0">
                <a:solidFill>
                  <a:srgbClr val="183049"/>
                </a:solidFill>
                <a:latin typeface="Aptos"/>
              </a:defRPr>
            </a:pPr>
            <a:r>
              <a:t>Lična vera  •  Mentalno blagostanje  •  Emotivna zrelost  •  Unutrašnja ravnoteža  •  Životni zadatak  •  Meditacija  •  Molitve  •  Duhovna iskustva  •  Terapijske radionice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6771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3D8BBE"/>
                </a:solidFill>
                <a:latin typeface="Aptos"/>
              </a:defRPr>
            </a:pPr>
            <a:r>
              <a:t>1. IZABERITE CILJ KOJI VAM JE VAŽAN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615184"/>
            <a:ext cx="10789920" cy="6583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706624"/>
            <a:ext cx="10515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CILJ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2104" y="305409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456432"/>
            <a:ext cx="50749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2. BETA REČENICA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3456432"/>
            <a:ext cx="8412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Prva misao ili reakcija koja se pojavi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794760"/>
            <a:ext cx="10789920" cy="9326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" y="4233672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32104" y="4562856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5212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68A383"/>
                </a:solidFill>
                <a:latin typeface="Aptos"/>
              </a:defRPr>
            </a:pPr>
            <a:r>
              <a:t>3. ALFA CILJ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3160" y="4892040"/>
            <a:ext cx="8869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0" i="0">
                <a:solidFill>
                  <a:srgbClr val="667988"/>
                </a:solidFill>
                <a:latin typeface="Aptos"/>
              </a:defRPr>
            </a:pPr>
            <a:r>
              <a:t>Pozitivna formulacija koja vam prirodno odgovara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5230368"/>
            <a:ext cx="10789920" cy="102412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32104" y="5669279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32104" y="5998464"/>
            <a:ext cx="1049731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GODIŠNJI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Moj plan po mesecima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858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JANUAR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686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686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686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686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86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3434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3434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079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FEBRUAR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262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5262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5262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5262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5262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262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5262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5262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262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80010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0010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183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655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MART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83879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83879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183879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183879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183879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183879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183879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183879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183879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83879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GODIŠNJI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Moj plan po mesecima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858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APRIL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686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686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686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686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86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3434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3434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079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MAJ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262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5262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5262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5262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5262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262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5262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5262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262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80010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0010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183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655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JUN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83879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83879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183879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183879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183879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183879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183879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183879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183879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83879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GODIŠNJI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Moj plan po mesecima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858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JUL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686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686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686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686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86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3434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3434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079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AVGUST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262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5262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5262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5262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5262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262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5262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5262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262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80010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0010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183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655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SEPTEMBAR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83879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83879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183879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183879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183879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183879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183879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183879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183879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83879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GODIŠNJI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Moj plan po mesecima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858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OKTOBAR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686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686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686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686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86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3434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3434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079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NOVEMBAR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80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26280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526280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526280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526280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526280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26280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526280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526280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26280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8001000" y="1353312"/>
            <a:ext cx="3429000" cy="4892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001000" y="1353312"/>
            <a:ext cx="3429000" cy="603504"/>
          </a:xfrm>
          <a:prstGeom prst="roundRect">
            <a:avLst>
              <a:gd name="adj" fmla="val 12000"/>
            </a:avLst>
          </a:prstGeom>
          <a:solidFill>
            <a:srgbClr val="183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65592" y="151790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DECEMBAR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83879" y="214884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67988"/>
                </a:solidFill>
                <a:latin typeface="Aptos"/>
              </a:defRPr>
            </a:pPr>
            <a:r>
              <a:t>Glavni fokus ovog meseca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83879" y="260604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183879" y="299923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183879" y="3392424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183879" y="3785616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183879" y="417880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183879" y="4572000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183879" y="4965192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183879" y="544068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 i="0">
                <a:solidFill>
                  <a:srgbClr val="68A383"/>
                </a:solidFill>
                <a:latin typeface="Aptos"/>
              </a:defRPr>
            </a:pPr>
            <a:r>
              <a:t>Najvažniji sledeći korak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83879" y="5870448"/>
            <a:ext cx="3063240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D8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900" b="1" i="0">
                <a:solidFill>
                  <a:srgbClr val="3D8BBE"/>
                </a:solidFill>
                <a:latin typeface="Aptos"/>
              </a:defRPr>
            </a:pPr>
            <a:r>
              <a:t>MOJ FOKUS ZA 2027.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2500" b="1" i="0">
                <a:solidFill>
                  <a:srgbClr val="183049"/>
                </a:solidFill>
                <a:latin typeface="Aptos"/>
              </a:defRPr>
            </a:pPr>
            <a:r>
              <a:t>Rezime – najvažniji ciljevi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64008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KATARINA LUKIĆ  •  RADNA SVESKA ZA LIČNI RAZVOJ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800" b="1" i="0">
                <a:solidFill>
                  <a:srgbClr val="667988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98448"/>
            <a:ext cx="5166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389888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LIČNI CILJ</a:t>
            </a:r>
          </a:p>
        </p:txBody>
      </p:sp>
      <p:sp>
        <p:nvSpPr>
          <p:cNvPr id="9" name="Rectangle 8"/>
          <p:cNvSpPr/>
          <p:nvPr/>
        </p:nvSpPr>
        <p:spPr>
          <a:xfrm>
            <a:off x="832104" y="1737360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32104" y="2066543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32104" y="2395727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172200" y="1298448"/>
            <a:ext cx="5166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09360" y="1389888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DRUŠTVENI CILJ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1737360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18504" y="2066543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18504" y="2395727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85800" y="2807208"/>
            <a:ext cx="5166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2898648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PROFESIONALNI CILJ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2104" y="3246120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32104" y="3575303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32104" y="3904487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172200" y="2807208"/>
            <a:ext cx="5166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09360" y="2898648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PORODIČNI CILJ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18504" y="3246120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318504" y="3575303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318504" y="3904487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429000" y="4892040"/>
            <a:ext cx="5166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3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566160" y="4983479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1" i="0">
                <a:solidFill>
                  <a:srgbClr val="3D8BBE"/>
                </a:solidFill>
                <a:latin typeface="Aptos"/>
              </a:defRPr>
            </a:pPr>
            <a:r>
              <a:t>DUHOVNI CILJ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75304" y="5330952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3575304" y="5660136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575304" y="5989320"/>
            <a:ext cx="4873752" cy="7315"/>
          </a:xfrm>
          <a:prstGeom prst="rect">
            <a:avLst/>
          </a:prstGeom>
          <a:solidFill>
            <a:srgbClr val="D3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731520"/>
            <a:ext cx="109728" cy="5394960"/>
          </a:xfrm>
          <a:prstGeom prst="rect">
            <a:avLst/>
          </a:prstGeom>
          <a:solidFill>
            <a:srgbClr val="68A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43000" y="1325880"/>
            <a:ext cx="98755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3200" b="1" i="0">
                <a:solidFill>
                  <a:srgbClr val="FFFFFF"/>
                </a:solidFill>
                <a:latin typeface="Aptos"/>
              </a:defRPr>
            </a:pPr>
            <a:r>
              <a:t>SREĆNO U OSTVARIVANJU</a:t>
            </a:r>
          </a:p>
          <a:p>
            <a:pPr>
              <a:spcAft>
                <a:spcPts val="500"/>
              </a:spcAft>
              <a:defRPr sz="3200" b="1" i="0">
                <a:solidFill>
                  <a:srgbClr val="FFFFFF"/>
                </a:solidFill>
                <a:latin typeface="Aptos"/>
              </a:defRPr>
            </a:pPr>
            <a:r>
              <a:t>CILJEVA!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0432" y="3657600"/>
            <a:ext cx="89611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800" b="0" i="0">
                <a:solidFill>
                  <a:srgbClr val="D0E4EE"/>
                </a:solidFill>
                <a:latin typeface="Aptos"/>
              </a:defRPr>
            </a:pPr>
            <a:r>
              <a:t>Male, dosledne akcije mogu da naprave prostor za velike promene.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1170432" y="4892040"/>
            <a:ext cx="1005840" cy="54864"/>
          </a:xfrm>
          <a:prstGeom prst="rect">
            <a:avLst/>
          </a:prstGeom>
          <a:solidFill>
            <a:srgbClr val="E6B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70432" y="5257800"/>
            <a:ext cx="8046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0" i="0">
                <a:solidFill>
                  <a:srgbClr val="FFFFFF"/>
                </a:solidFill>
                <a:latin typeface="Aptos"/>
              </a:defRPr>
            </a:pPr>
            <a:r>
              <a:t>Ako vam je potrebna podrška, možete se javiti za individualni rad.</a:t>
            </a:r>
          </a:p>
          <a:p>
            <a:pPr>
              <a:spcAft>
                <a:spcPts val="500"/>
              </a:spcAft>
              <a:defRPr sz="1100" b="0" i="0">
                <a:solidFill>
                  <a:srgbClr val="FFFFFF"/>
                </a:solidFill>
                <a:latin typeface="Aptos"/>
              </a:defRPr>
            </a:pPr>
            <a:r>
              <a:t>Katarina Lukić  •  info@katarinalukic.rs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956</Words>
  <Application>Microsoft Office PowerPoint</Application>
  <PresentationFormat>Widescreen</PresentationFormat>
  <Paragraphs>228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katarina</dc:creator>
  <cp:keywords/>
  <dc:description>generated using python-pptx</dc:description>
  <cp:lastModifiedBy>Katarina Lukic</cp:lastModifiedBy>
  <cp:revision>1</cp:revision>
  <dcterms:created xsi:type="dcterms:W3CDTF">2013-01-27T09:14:16Z</dcterms:created>
  <dcterms:modified xsi:type="dcterms:W3CDTF">2026-10-24T12:47:31Z</dcterms:modified>
  <cp:category/>
</cp:coreProperties>
</file>